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78" r:id="rId2"/>
    <p:sldId id="279" r:id="rId3"/>
    <p:sldId id="281" r:id="rId4"/>
    <p:sldId id="28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72B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143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545143E-5ABE-4BA6-B442-CF982BE9118C}" type="datetimeFigureOut">
              <a:rPr lang="en-GB" smtClean="0"/>
              <a:t>02/12/2024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12B0A994-3174-49C2-9E97-07B4601ADF2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1F752-F627-68C7-F868-1ACC0655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Inclusion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7B91D-838E-32F6-F27F-8A3A0A2C0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/>
            <a:r>
              <a:rPr lang="en-US" sz="1800" dirty="0"/>
              <a:t>FND diagnosis confirmed and clearly communicated to patient by a neurologist (including functional movement/weakness/sensory/speech issues)</a:t>
            </a:r>
            <a:endParaRPr lang="en-US"/>
          </a:p>
          <a:p>
            <a:pPr marL="0" indent="0"/>
            <a:r>
              <a:rPr lang="en-US" sz="1800" dirty="0"/>
              <a:t>Medically stable and suitable to be seen in clinic / within their own homes</a:t>
            </a:r>
            <a:endParaRPr lang="en-US" sz="1800" b="0"/>
          </a:p>
          <a:p>
            <a:pPr marL="0" indent="0"/>
            <a:r>
              <a:rPr lang="en-US" sz="1800" dirty="0"/>
              <a:t>Patient consenting to referral, accepting of the diagnosis, engages in therapy and is NOT actively seeking alternative explanations for symptoms (i.e. alternative organic explanation).</a:t>
            </a:r>
            <a:endParaRPr lang="en-US" sz="1800" b="0" dirty="0"/>
          </a:p>
          <a:p>
            <a:pPr marL="0" lvl="1" indent="-169545"/>
            <a:r>
              <a:rPr lang="en-US" sz="1800" b="1" dirty="0"/>
              <a:t>If during the course of rehabilitation, further medical investigations are pursued, then it may be necessary to pause treatment until these are completed.</a:t>
            </a:r>
            <a:endParaRPr lang="en-US" sz="1800" b="0"/>
          </a:p>
          <a:p>
            <a:pPr marL="0" indent="0"/>
            <a:r>
              <a:rPr lang="en-US" sz="1800" i="1" dirty="0"/>
              <a:t>Has clear therapeutic goals and is able to attend regular appointments</a:t>
            </a:r>
            <a:endParaRPr lang="en-US" sz="1800" b="0" i="1"/>
          </a:p>
          <a:p>
            <a:pPr marL="0" indent="0"/>
            <a:r>
              <a:rPr lang="en-US" sz="1800" i="1" dirty="0"/>
              <a:t>Able to engage in therapy and implement changes </a:t>
            </a:r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783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1F752-F627-68C7-F868-1ACC0655D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Exclusion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7B91D-838E-32F6-F27F-8A3A0A2C01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2960" y="1100628"/>
            <a:ext cx="7861006" cy="357984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/>
            <a:r>
              <a:rPr lang="en-US" sz="1800" dirty="0"/>
              <a:t>Non-epileptic seizures (if seen in isolation)</a:t>
            </a:r>
          </a:p>
          <a:p>
            <a:pPr marL="0" indent="0"/>
            <a:r>
              <a:rPr lang="en-US" sz="1800" dirty="0"/>
              <a:t>Mental health - we are unable to work with people showing signs of moderate / severe mental health problems (e.g. active suicidality or psychosis, personality disorder, PTSD). Detailed mental health history requested if possible as part of the assessment process.</a:t>
            </a:r>
          </a:p>
          <a:p>
            <a:pPr marL="0" indent="0"/>
            <a:r>
              <a:rPr lang="en-US" sz="1800" dirty="0"/>
              <a:t>Challenging </a:t>
            </a:r>
            <a:r>
              <a:rPr lang="en-US" sz="1800" err="1"/>
              <a:t>behaviour</a:t>
            </a:r>
            <a:r>
              <a:rPr lang="en-US" sz="1800" dirty="0"/>
              <a:t> - we cannot work with patients who display with challenging </a:t>
            </a:r>
            <a:r>
              <a:rPr lang="en-US" sz="1800" err="1"/>
              <a:t>behaviour</a:t>
            </a:r>
            <a:r>
              <a:rPr lang="en-US" sz="1800" dirty="0"/>
              <a:t>, such as aggression, sexually inappropriate </a:t>
            </a:r>
            <a:r>
              <a:rPr lang="en-US" sz="1800" err="1"/>
              <a:t>behaviour</a:t>
            </a:r>
            <a:r>
              <a:rPr lang="en-US" sz="1800" dirty="0"/>
              <a:t>, socially inappropriate </a:t>
            </a:r>
            <a:r>
              <a:rPr lang="en-US" sz="1800" err="1"/>
              <a:t>behaviour</a:t>
            </a:r>
            <a:r>
              <a:rPr lang="en-US" sz="1800" dirty="0"/>
              <a:t>, which is likely to significantly impact on their engagement.</a:t>
            </a:r>
          </a:p>
          <a:p>
            <a:pPr marL="0" indent="0"/>
            <a:r>
              <a:rPr lang="en-US" sz="1800" dirty="0"/>
              <a:t>Current alcohol/substance misuse which significantly impact on engagement</a:t>
            </a:r>
          </a:p>
          <a:p>
            <a:pPr marL="0" indent="0"/>
            <a:r>
              <a:rPr lang="en-US" sz="1800" dirty="0"/>
              <a:t>Where pain and fatigue are so severe that they are unable to engage in an active rehabilitation program.</a:t>
            </a:r>
          </a:p>
          <a:p>
            <a:pPr>
              <a:buChar char="•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33356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1D9A7-7C1E-9A1C-B129-483A3A25D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Referral </a:t>
            </a:r>
            <a:br>
              <a:rPr lang="en-US" dirty="0"/>
            </a:br>
            <a:r>
              <a:rPr lang="en-US" dirty="0"/>
              <a:t>Appendix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425DF6F-F0B8-7EAE-C812-E7F2208C8F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4619" y="0"/>
            <a:ext cx="468753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89822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diagram of a process&#10;&#10;Description automatically generated">
            <a:extLst>
              <a:ext uri="{FF2B5EF4-FFF2-40B4-BE49-F238E27FC236}">
                <a16:creationId xmlns:a16="http://schemas.microsoft.com/office/drawing/2014/main" id="{9153E71C-9E9D-EA5F-7FC8-E2BEC51F73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85" y="639387"/>
            <a:ext cx="9039225" cy="43719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056A88D-3516-048E-C431-DBC3BFD12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PATHWAY</a:t>
            </a:r>
          </a:p>
        </p:txBody>
      </p:sp>
    </p:spTree>
    <p:extLst>
      <p:ext uri="{BB962C8B-B14F-4D97-AF65-F5344CB8AC3E}">
        <p14:creationId xmlns:p14="http://schemas.microsoft.com/office/powerpoint/2010/main" val="22744824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428</TotalTime>
  <Words>242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Franklin Gothic Book</vt:lpstr>
      <vt:lpstr>Franklin Gothic Medium</vt:lpstr>
      <vt:lpstr>Wingdings</vt:lpstr>
      <vt:lpstr>Angles</vt:lpstr>
      <vt:lpstr>Inclusion criteria</vt:lpstr>
      <vt:lpstr>Exclusion criteria</vt:lpstr>
      <vt:lpstr>Referral  Appendix</vt:lpstr>
      <vt:lpstr>PATHWAY</vt:lpstr>
    </vt:vector>
  </TitlesOfParts>
  <Company>Epsom &amp; St. Helier University Hospitals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NW Surrey Neuropsychology Proposal</dc:title>
  <dc:creator>Seb Potter</dc:creator>
  <cp:lastModifiedBy>Bethan</cp:lastModifiedBy>
  <cp:revision>522</cp:revision>
  <dcterms:created xsi:type="dcterms:W3CDTF">2022-10-12T12:47:29Z</dcterms:created>
  <dcterms:modified xsi:type="dcterms:W3CDTF">2024-12-02T15:42:05Z</dcterms:modified>
</cp:coreProperties>
</file>